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8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PowerPoint]End point'!$S$46:$S$52</c:f>
                <c:numCache>
                  <c:formatCode>General</c:formatCode>
                  <c:ptCount val="7"/>
                  <c:pt idx="0">
                    <c:v>98.831731296740486</c:v>
                  </c:pt>
                  <c:pt idx="1">
                    <c:v>105.28110519514465</c:v>
                  </c:pt>
                  <c:pt idx="2">
                    <c:v>56.83113387728401</c:v>
                  </c:pt>
                  <c:pt idx="3">
                    <c:v>73.892564653766925</c:v>
                  </c:pt>
                  <c:pt idx="4">
                    <c:v>61.808845105966299</c:v>
                  </c:pt>
                  <c:pt idx="5">
                    <c:v>33.406586176980134</c:v>
                  </c:pt>
                  <c:pt idx="6">
                    <c:v>22.39295524142458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'[Chart in Microsoft PowerPoint]End point'!$Q$46:$Q$52</c:f>
              <c:strCache>
                <c:ptCount val="7"/>
                <c:pt idx="0">
                  <c:v>Control</c:v>
                </c:pt>
                <c:pt idx="1">
                  <c:v>100μg</c:v>
                </c:pt>
                <c:pt idx="2">
                  <c:v>200μg</c:v>
                </c:pt>
                <c:pt idx="3">
                  <c:v>400μg</c:v>
                </c:pt>
                <c:pt idx="4">
                  <c:v>100μg</c:v>
                </c:pt>
                <c:pt idx="5">
                  <c:v>200μg</c:v>
                </c:pt>
                <c:pt idx="6">
                  <c:v>400μg</c:v>
                </c:pt>
              </c:strCache>
            </c:strRef>
          </c:cat>
          <c:val>
            <c:numRef>
              <c:f>'[Chart in Microsoft PowerPoint]End point'!$R$46:$R$52</c:f>
              <c:numCache>
                <c:formatCode>General</c:formatCode>
                <c:ptCount val="7"/>
                <c:pt idx="0">
                  <c:v>4754.333333333333</c:v>
                </c:pt>
                <c:pt idx="1">
                  <c:v>3889.3333333333335</c:v>
                </c:pt>
                <c:pt idx="2">
                  <c:v>2082.3333333333335</c:v>
                </c:pt>
                <c:pt idx="3">
                  <c:v>802.66666666666663</c:v>
                </c:pt>
                <c:pt idx="4">
                  <c:v>3356</c:v>
                </c:pt>
                <c:pt idx="5">
                  <c:v>1504</c:v>
                </c:pt>
                <c:pt idx="6">
                  <c:v>639.66666666666663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FB-4923-87EB-D30C445C90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98085920"/>
        <c:axId val="98466776"/>
      </c:barChart>
      <c:catAx>
        <c:axId val="9808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8466776"/>
        <c:crosses val="autoZero"/>
        <c:auto val="1"/>
        <c:lblAlgn val="ctr"/>
        <c:lblOffset val="100"/>
        <c:noMultiLvlLbl val="0"/>
      </c:catAx>
      <c:valAx>
        <c:axId val="984667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8085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PowerPoint]End point'!$S$44:$S$50</c:f>
                <c:numCache>
                  <c:formatCode>General</c:formatCode>
                  <c:ptCount val="7"/>
                  <c:pt idx="0">
                    <c:v>7.9330532163432093</c:v>
                  </c:pt>
                  <c:pt idx="1">
                    <c:v>7.05533682950559</c:v>
                  </c:pt>
                  <c:pt idx="2">
                    <c:v>8.7368949480541058</c:v>
                  </c:pt>
                  <c:pt idx="3">
                    <c:v>14.263395263556454</c:v>
                  </c:pt>
                  <c:pt idx="4">
                    <c:v>27.382070370550469</c:v>
                  </c:pt>
                  <c:pt idx="5">
                    <c:v>9.3867518935524945</c:v>
                  </c:pt>
                  <c:pt idx="6">
                    <c:v>3.3829638550307397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'[Chart in Microsoft PowerPoint]End point'!$Q$44:$Q$50</c:f>
              <c:strCache>
                <c:ptCount val="7"/>
                <c:pt idx="0">
                  <c:v>Control</c:v>
                </c:pt>
                <c:pt idx="1">
                  <c:v>100μg</c:v>
                </c:pt>
                <c:pt idx="2">
                  <c:v>200μg</c:v>
                </c:pt>
                <c:pt idx="3">
                  <c:v>400μg</c:v>
                </c:pt>
                <c:pt idx="4">
                  <c:v>100μg</c:v>
                </c:pt>
                <c:pt idx="5">
                  <c:v>200μg</c:v>
                </c:pt>
                <c:pt idx="6">
                  <c:v>400μg</c:v>
                </c:pt>
              </c:strCache>
            </c:strRef>
          </c:cat>
          <c:val>
            <c:numRef>
              <c:f>'[Chart in Microsoft PowerPoint]End point'!$R$44:$R$50</c:f>
              <c:numCache>
                <c:formatCode>General</c:formatCode>
                <c:ptCount val="7"/>
                <c:pt idx="0">
                  <c:v>115</c:v>
                </c:pt>
                <c:pt idx="1">
                  <c:v>88.333333333333329</c:v>
                </c:pt>
                <c:pt idx="2">
                  <c:v>80</c:v>
                </c:pt>
                <c:pt idx="3">
                  <c:v>92.333333333333329</c:v>
                </c:pt>
                <c:pt idx="4">
                  <c:v>94.666666666666671</c:v>
                </c:pt>
                <c:pt idx="5">
                  <c:v>86.666666666666671</c:v>
                </c:pt>
                <c:pt idx="6">
                  <c:v>73.333333333333329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6B-4B80-AB45-BB39E4C4DB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55286920"/>
        <c:axId val="355289352"/>
      </c:barChart>
      <c:catAx>
        <c:axId val="35528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5289352"/>
        <c:crosses val="autoZero"/>
        <c:auto val="1"/>
        <c:lblAlgn val="ctr"/>
        <c:lblOffset val="100"/>
        <c:noMultiLvlLbl val="0"/>
      </c:catAx>
      <c:valAx>
        <c:axId val="3552893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5286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PowerPoint]End point'!$S$47:$S$53</c:f>
                <c:numCache>
                  <c:formatCode>General</c:formatCode>
                  <c:ptCount val="7"/>
                  <c:pt idx="0">
                    <c:v>19.24650040339225</c:v>
                  </c:pt>
                  <c:pt idx="1">
                    <c:v>7.3105707331537841</c:v>
                  </c:pt>
                  <c:pt idx="2">
                    <c:v>17.156145643277029</c:v>
                  </c:pt>
                  <c:pt idx="3">
                    <c:v>5.1316014394468841</c:v>
                  </c:pt>
                  <c:pt idx="4">
                    <c:v>27.93643578634261</c:v>
                  </c:pt>
                  <c:pt idx="5">
                    <c:v>10.408329997330664</c:v>
                  </c:pt>
                  <c:pt idx="6">
                    <c:v>15.559920022645063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'[Chart in Microsoft PowerPoint]End point'!$Q$47:$Q$53</c:f>
              <c:strCache>
                <c:ptCount val="7"/>
                <c:pt idx="0">
                  <c:v>Control</c:v>
                </c:pt>
                <c:pt idx="1">
                  <c:v>100μg</c:v>
                </c:pt>
                <c:pt idx="2">
                  <c:v>200μg</c:v>
                </c:pt>
                <c:pt idx="3">
                  <c:v>400μg</c:v>
                </c:pt>
                <c:pt idx="4">
                  <c:v>100μg</c:v>
                </c:pt>
                <c:pt idx="5">
                  <c:v>200μg</c:v>
                </c:pt>
                <c:pt idx="6">
                  <c:v>400μg</c:v>
                </c:pt>
              </c:strCache>
            </c:strRef>
          </c:cat>
          <c:val>
            <c:numRef>
              <c:f>'[Chart in Microsoft PowerPoint]End point'!$R$47:$R$53</c:f>
              <c:numCache>
                <c:formatCode>General</c:formatCode>
                <c:ptCount val="7"/>
                <c:pt idx="0">
                  <c:v>194.83333333333334</c:v>
                </c:pt>
                <c:pt idx="1">
                  <c:v>83.333333333333329</c:v>
                </c:pt>
                <c:pt idx="2">
                  <c:v>76</c:v>
                </c:pt>
                <c:pt idx="3">
                  <c:v>79</c:v>
                </c:pt>
                <c:pt idx="4">
                  <c:v>116.33333333333333</c:v>
                </c:pt>
                <c:pt idx="5">
                  <c:v>89</c:v>
                </c:pt>
                <c:pt idx="6">
                  <c:v>108.66666666666667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C1-463B-8200-4BF6C3670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61777152"/>
        <c:axId val="361777544"/>
      </c:barChart>
      <c:catAx>
        <c:axId val="36177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61777544"/>
        <c:crosses val="autoZero"/>
        <c:auto val="1"/>
        <c:lblAlgn val="ctr"/>
        <c:lblOffset val="100"/>
        <c:noMultiLvlLbl val="0"/>
      </c:catAx>
      <c:valAx>
        <c:axId val="3617775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6177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23761-3BC4-42DB-A4AE-51AACE2F068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E0ECB-2EF4-48AE-B163-AE1686181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86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49500" y="1163638"/>
            <a:ext cx="235426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CA37C-5DFD-4879-8318-0724237D61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215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94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8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04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79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98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3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23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5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8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4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066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6B2D0-5811-48E8-B31D-9AB945908C19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EFC38-6989-4703-BD80-6ABF0C7C7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2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19144" y="113244"/>
            <a:ext cx="1141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SKBR-3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DDC75B-57BB-48DF-817B-3E52ED1962E7}"/>
              </a:ext>
            </a:extLst>
          </p:cNvPr>
          <p:cNvSpPr txBox="1"/>
          <p:nvPr/>
        </p:nvSpPr>
        <p:spPr>
          <a:xfrm>
            <a:off x="401623" y="32443"/>
            <a:ext cx="46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2F9B60-4545-4C6B-95CA-18A50FB52318}"/>
              </a:ext>
            </a:extLst>
          </p:cNvPr>
          <p:cNvSpPr txBox="1"/>
          <p:nvPr/>
        </p:nvSpPr>
        <p:spPr>
          <a:xfrm>
            <a:off x="401623" y="3070589"/>
            <a:ext cx="46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8CF34C-0F2E-4694-A0A2-E95A882592B4}"/>
              </a:ext>
            </a:extLst>
          </p:cNvPr>
          <p:cNvSpPr txBox="1"/>
          <p:nvPr/>
        </p:nvSpPr>
        <p:spPr>
          <a:xfrm>
            <a:off x="401623" y="5776662"/>
            <a:ext cx="46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45A847-9633-4DA5-97E9-B9F5104FB4D4}"/>
              </a:ext>
            </a:extLst>
          </p:cNvPr>
          <p:cNvSpPr txBox="1"/>
          <p:nvPr/>
        </p:nvSpPr>
        <p:spPr>
          <a:xfrm>
            <a:off x="3787103" y="8737369"/>
            <a:ext cx="3105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F2102E62-189A-4C4C-83F2-848D7F5B60A2}"/>
              </a:ext>
            </a:extLst>
          </p:cNvPr>
          <p:cNvGraphicFramePr>
            <a:graphicFrameLocks/>
          </p:cNvGraphicFramePr>
          <p:nvPr/>
        </p:nvGraphicFramePr>
        <p:xfrm>
          <a:off x="1597370" y="559986"/>
          <a:ext cx="3848101" cy="2245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D9DE2B25-F1F7-47D5-8BE3-12B3F2DD99DC}"/>
              </a:ext>
            </a:extLst>
          </p:cNvPr>
          <p:cNvSpPr txBox="1"/>
          <p:nvPr/>
        </p:nvSpPr>
        <p:spPr>
          <a:xfrm rot="16200000">
            <a:off x="239434" y="1144119"/>
            <a:ext cx="225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Trypsin-like activity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(RLU)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D7B16F-77BB-42D8-A41F-B34B6465FC34}"/>
              </a:ext>
            </a:extLst>
          </p:cNvPr>
          <p:cNvSpPr txBox="1"/>
          <p:nvPr/>
        </p:nvSpPr>
        <p:spPr>
          <a:xfrm>
            <a:off x="3801275" y="725306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Ɨ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C40D705-C6FA-44B0-BC52-A7A30262A9C4}"/>
              </a:ext>
            </a:extLst>
          </p:cNvPr>
          <p:cNvSpPr txBox="1"/>
          <p:nvPr/>
        </p:nvSpPr>
        <p:spPr>
          <a:xfrm>
            <a:off x="2664203" y="2712560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16h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970D7F1-C3A2-45CF-8686-B626F0EF9108}"/>
              </a:ext>
            </a:extLst>
          </p:cNvPr>
          <p:cNvCxnSpPr/>
          <p:nvPr/>
        </p:nvCxnSpPr>
        <p:spPr>
          <a:xfrm>
            <a:off x="2610983" y="2710412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0E10A5CA-D635-4CDA-AC8F-B11EB985D45C}"/>
              </a:ext>
            </a:extLst>
          </p:cNvPr>
          <p:cNvSpPr txBox="1"/>
          <p:nvPr/>
        </p:nvSpPr>
        <p:spPr>
          <a:xfrm>
            <a:off x="3962618" y="2712560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24h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18228EF-943E-460D-911E-867185B9B8FD}"/>
              </a:ext>
            </a:extLst>
          </p:cNvPr>
          <p:cNvCxnSpPr/>
          <p:nvPr/>
        </p:nvCxnSpPr>
        <p:spPr>
          <a:xfrm>
            <a:off x="3962618" y="2710412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ight Bracket 43">
            <a:extLst>
              <a:ext uri="{FF2B5EF4-FFF2-40B4-BE49-F238E27FC236}">
                <a16:creationId xmlns:a16="http://schemas.microsoft.com/office/drawing/2014/main" id="{FD045884-0189-4924-8CC1-52A4C153149D}"/>
              </a:ext>
            </a:extLst>
          </p:cNvPr>
          <p:cNvSpPr/>
          <p:nvPr/>
        </p:nvSpPr>
        <p:spPr>
          <a:xfrm rot="16200000">
            <a:off x="3831599" y="-234360"/>
            <a:ext cx="148905" cy="2654656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45" name="Chart 44">
            <a:extLst>
              <a:ext uri="{FF2B5EF4-FFF2-40B4-BE49-F238E27FC236}">
                <a16:creationId xmlns:a16="http://schemas.microsoft.com/office/drawing/2014/main" id="{AF22104B-BD13-48C6-9E89-0C022B3743DB}"/>
              </a:ext>
            </a:extLst>
          </p:cNvPr>
          <p:cNvGraphicFramePr>
            <a:graphicFrameLocks/>
          </p:cNvGraphicFramePr>
          <p:nvPr/>
        </p:nvGraphicFramePr>
        <p:xfrm>
          <a:off x="1680113" y="3307993"/>
          <a:ext cx="3717230" cy="2245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58DD8C66-525B-4A88-9CDE-18CDAD0A565F}"/>
              </a:ext>
            </a:extLst>
          </p:cNvPr>
          <p:cNvSpPr txBox="1"/>
          <p:nvPr/>
        </p:nvSpPr>
        <p:spPr>
          <a:xfrm>
            <a:off x="2681264" y="5427624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16h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BAE31CD-34B1-4071-BB9A-BFBFE8262E42}"/>
              </a:ext>
            </a:extLst>
          </p:cNvPr>
          <p:cNvCxnSpPr/>
          <p:nvPr/>
        </p:nvCxnSpPr>
        <p:spPr>
          <a:xfrm>
            <a:off x="2628044" y="5425476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0075374-0EE4-4168-9830-27553C68F429}"/>
              </a:ext>
            </a:extLst>
          </p:cNvPr>
          <p:cNvSpPr txBox="1"/>
          <p:nvPr/>
        </p:nvSpPr>
        <p:spPr>
          <a:xfrm>
            <a:off x="3979679" y="5427624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24h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47053B3-728B-411E-88F3-2C0F47C6FB6B}"/>
              </a:ext>
            </a:extLst>
          </p:cNvPr>
          <p:cNvCxnSpPr/>
          <p:nvPr/>
        </p:nvCxnSpPr>
        <p:spPr>
          <a:xfrm>
            <a:off x="3979679" y="5425476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8833E9C7-FBB2-4752-93E3-5DD6C6467299}"/>
              </a:ext>
            </a:extLst>
          </p:cNvPr>
          <p:cNvSpPr txBox="1"/>
          <p:nvPr/>
        </p:nvSpPr>
        <p:spPr>
          <a:xfrm>
            <a:off x="4857323" y="3860867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51" name="Right Bracket 50">
            <a:extLst>
              <a:ext uri="{FF2B5EF4-FFF2-40B4-BE49-F238E27FC236}">
                <a16:creationId xmlns:a16="http://schemas.microsoft.com/office/drawing/2014/main" id="{7860E2BC-2BB0-49C3-954A-322EBC971DBA}"/>
              </a:ext>
            </a:extLst>
          </p:cNvPr>
          <p:cNvSpPr/>
          <p:nvPr/>
        </p:nvSpPr>
        <p:spPr>
          <a:xfrm rot="16200000">
            <a:off x="3627986" y="2504505"/>
            <a:ext cx="112517" cy="2112401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6C1842A-E45D-47D3-BBDA-01EFA0B18126}"/>
              </a:ext>
            </a:extLst>
          </p:cNvPr>
          <p:cNvSpPr txBox="1"/>
          <p:nvPr/>
        </p:nvSpPr>
        <p:spPr>
          <a:xfrm rot="16200000">
            <a:off x="289611" y="3906427"/>
            <a:ext cx="225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Caspase-like activity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(RLU)</a:t>
            </a:r>
          </a:p>
        </p:txBody>
      </p:sp>
      <p:graphicFrame>
        <p:nvGraphicFramePr>
          <p:cNvPr id="54" name="Chart 53">
            <a:extLst>
              <a:ext uri="{FF2B5EF4-FFF2-40B4-BE49-F238E27FC236}">
                <a16:creationId xmlns:a16="http://schemas.microsoft.com/office/drawing/2014/main" id="{A5E4D8AD-D0E0-44CF-8051-CDFAAFBBF7CF}"/>
              </a:ext>
            </a:extLst>
          </p:cNvPr>
          <p:cNvGraphicFramePr>
            <a:graphicFrameLocks/>
          </p:cNvGraphicFramePr>
          <p:nvPr/>
        </p:nvGraphicFramePr>
        <p:xfrm>
          <a:off x="1680114" y="5970836"/>
          <a:ext cx="3717230" cy="2245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3" name="TextBox 52">
            <a:extLst>
              <a:ext uri="{FF2B5EF4-FFF2-40B4-BE49-F238E27FC236}">
                <a16:creationId xmlns:a16="http://schemas.microsoft.com/office/drawing/2014/main" id="{4FED100E-9B35-4DB1-B6B0-8F97A132FD34}"/>
              </a:ext>
            </a:extLst>
          </p:cNvPr>
          <p:cNvSpPr txBox="1"/>
          <p:nvPr/>
        </p:nvSpPr>
        <p:spPr>
          <a:xfrm>
            <a:off x="3553651" y="3268368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F2D9419-8EA3-4E4D-B8AC-5602DEDB6BF9}"/>
              </a:ext>
            </a:extLst>
          </p:cNvPr>
          <p:cNvSpPr/>
          <p:nvPr/>
        </p:nvSpPr>
        <p:spPr>
          <a:xfrm rot="16200000">
            <a:off x="-274858" y="6687864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2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 dirty="0"/>
              <a:t>Chymotrypsin-like activity</a:t>
            </a:r>
          </a:p>
          <a:p>
            <a:pPr algn="ctr">
              <a:defRPr sz="12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 dirty="0"/>
              <a:t>(RLU)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0961E5F-ED3F-4A86-9931-115DCF64375D}"/>
              </a:ext>
            </a:extLst>
          </p:cNvPr>
          <p:cNvSpPr txBox="1"/>
          <p:nvPr/>
        </p:nvSpPr>
        <p:spPr>
          <a:xfrm>
            <a:off x="2739439" y="8106247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16h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527472E-E6BF-4E94-954D-E1D4F2399852}"/>
              </a:ext>
            </a:extLst>
          </p:cNvPr>
          <p:cNvCxnSpPr/>
          <p:nvPr/>
        </p:nvCxnSpPr>
        <p:spPr>
          <a:xfrm>
            <a:off x="2686219" y="8104099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A232F09A-B588-45CC-932A-86D53557DC1C}"/>
              </a:ext>
            </a:extLst>
          </p:cNvPr>
          <p:cNvSpPr txBox="1"/>
          <p:nvPr/>
        </p:nvSpPr>
        <p:spPr>
          <a:xfrm>
            <a:off x="4037854" y="8106247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24h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2D353D4-52CB-42C5-881E-330CB6D11B5E}"/>
              </a:ext>
            </a:extLst>
          </p:cNvPr>
          <p:cNvCxnSpPr/>
          <p:nvPr/>
        </p:nvCxnSpPr>
        <p:spPr>
          <a:xfrm>
            <a:off x="4037854" y="8104099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Right Bracket 59">
            <a:extLst>
              <a:ext uri="{FF2B5EF4-FFF2-40B4-BE49-F238E27FC236}">
                <a16:creationId xmlns:a16="http://schemas.microsoft.com/office/drawing/2014/main" id="{D3D1CB62-58C4-40C7-890B-3A63E1B3BB1A}"/>
              </a:ext>
            </a:extLst>
          </p:cNvPr>
          <p:cNvSpPr/>
          <p:nvPr/>
        </p:nvSpPr>
        <p:spPr>
          <a:xfrm rot="16200000">
            <a:off x="3190185" y="6225866"/>
            <a:ext cx="153733" cy="1263523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D3CF24-4C52-465C-BEFB-98A9EE984E13}"/>
              </a:ext>
            </a:extLst>
          </p:cNvPr>
          <p:cNvSpPr txBox="1"/>
          <p:nvPr/>
        </p:nvSpPr>
        <p:spPr>
          <a:xfrm>
            <a:off x="3051675" y="6579405"/>
            <a:ext cx="406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61" name="Right Bracket 60">
            <a:extLst>
              <a:ext uri="{FF2B5EF4-FFF2-40B4-BE49-F238E27FC236}">
                <a16:creationId xmlns:a16="http://schemas.microsoft.com/office/drawing/2014/main" id="{202803B0-FD6B-4BC4-9F2B-32AD23CD6DEC}"/>
              </a:ext>
            </a:extLst>
          </p:cNvPr>
          <p:cNvSpPr/>
          <p:nvPr/>
        </p:nvSpPr>
        <p:spPr>
          <a:xfrm rot="16200000">
            <a:off x="4731317" y="6383982"/>
            <a:ext cx="153732" cy="801040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3B98733-5A85-47E5-B19A-03EB40074A6C}"/>
              </a:ext>
            </a:extLst>
          </p:cNvPr>
          <p:cNvSpPr txBox="1"/>
          <p:nvPr/>
        </p:nvSpPr>
        <p:spPr>
          <a:xfrm>
            <a:off x="4605159" y="6494061"/>
            <a:ext cx="406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9DF3BFB-72A9-4B6A-99DC-FB8807FE2D5F}"/>
              </a:ext>
            </a:extLst>
          </p:cNvPr>
          <p:cNvSpPr txBox="1"/>
          <p:nvPr/>
        </p:nvSpPr>
        <p:spPr>
          <a:xfrm>
            <a:off x="3934907" y="6430610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</a:p>
        </p:txBody>
      </p:sp>
    </p:spTree>
    <p:extLst>
      <p:ext uri="{BB962C8B-B14F-4D97-AF65-F5344CB8AC3E}">
        <p14:creationId xmlns:p14="http://schemas.microsoft.com/office/powerpoint/2010/main" val="1501788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Tomasi, Maria Lauda</dc:creator>
  <cp:lastModifiedBy>Tomasi, Maria Lauda</cp:lastModifiedBy>
  <cp:revision>2</cp:revision>
  <dcterms:created xsi:type="dcterms:W3CDTF">2020-02-18T21:29:42Z</dcterms:created>
  <dcterms:modified xsi:type="dcterms:W3CDTF">2020-02-18T22:39:07Z</dcterms:modified>
</cp:coreProperties>
</file>